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2" r:id="rId5"/>
    <p:sldId id="273" r:id="rId6"/>
    <p:sldId id="258" r:id="rId7"/>
    <p:sldId id="259" r:id="rId8"/>
    <p:sldId id="261" r:id="rId9"/>
    <p:sldId id="262" r:id="rId10"/>
    <p:sldId id="263" r:id="rId11"/>
    <p:sldId id="269" r:id="rId12"/>
    <p:sldId id="27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/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18013D-B3FE-424A-9BE9-2725C0C825F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8C6AE3-F9F8-4AE6-A579-6835487FC399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Основной </a:t>
          </a:r>
          <a:r>
            <a:rPr lang="ru-RU" sz="2000" b="1" dirty="0" smtClean="0">
              <a:solidFill>
                <a:srgbClr val="FFFF00"/>
              </a:solidFill>
              <a:latin typeface="Comic Sans MS" pitchFamily="66" charset="0"/>
            </a:rPr>
            <a:t>формой</a:t>
          </a:r>
          <a:r>
            <a:rPr lang="ru-RU" sz="1400" b="1" dirty="0" smtClean="0">
              <a:solidFill>
                <a:srgbClr val="FFFF00"/>
              </a:solidFill>
              <a:latin typeface="Comic Sans MS" pitchFamily="66" charset="0"/>
            </a:rPr>
            <a:t> </a:t>
          </a:r>
          <a:r>
            <a:rPr lang="ru-RU" sz="1400" b="1" dirty="0" smtClean="0">
              <a:latin typeface="Comic Sans MS" pitchFamily="66" charset="0"/>
            </a:rPr>
            <a:t>коррекционного обучения в детском саду являются логопедические занятия, на которых систематически осуществляется развитие всех компонентов речи и подготовка к школе. Программа воспитания и обучения детей с нарушениями речи предполагает решение коррекционных задач в форме :</a:t>
          </a:r>
        </a:p>
        <a:p>
          <a:pPr rtl="0"/>
          <a:r>
            <a:rPr lang="ru-RU" sz="1400" b="1" dirty="0" smtClean="0">
              <a:latin typeface="Comic Sans MS" pitchFamily="66" charset="0"/>
            </a:rPr>
            <a:t>- фронтальных;</a:t>
          </a:r>
        </a:p>
        <a:p>
          <a:pPr rtl="0"/>
          <a:r>
            <a:rPr lang="ru-RU" sz="1400" b="1" dirty="0" smtClean="0">
              <a:latin typeface="Comic Sans MS" pitchFamily="66" charset="0"/>
            </a:rPr>
            <a:t>- индивидуальных.</a:t>
          </a:r>
          <a:endParaRPr lang="ru-RU" sz="1400" b="1" dirty="0">
            <a:latin typeface="Comic Sans MS" pitchFamily="66" charset="0"/>
          </a:endParaRPr>
        </a:p>
      </dgm:t>
    </dgm:pt>
    <dgm:pt modelId="{379B0DE8-A854-45D6-A650-1BAD76160C30}" type="parTrans" cxnId="{CCF09A95-5EF2-4918-B640-36F83F930417}">
      <dgm:prSet/>
      <dgm:spPr/>
      <dgm:t>
        <a:bodyPr/>
        <a:lstStyle/>
        <a:p>
          <a:endParaRPr lang="ru-RU"/>
        </a:p>
      </dgm:t>
    </dgm:pt>
    <dgm:pt modelId="{C1129634-5BC8-435F-89FE-9524559DEC03}" type="sibTrans" cxnId="{CCF09A95-5EF2-4918-B640-36F83F930417}">
      <dgm:prSet/>
      <dgm:spPr/>
      <dgm:t>
        <a:bodyPr/>
        <a:lstStyle/>
        <a:p>
          <a:endParaRPr lang="ru-RU"/>
        </a:p>
      </dgm:t>
    </dgm:pt>
    <dgm:pt modelId="{F394AB26-619C-435F-84BD-CCA826DDAC07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Основными </a:t>
          </a:r>
          <a:r>
            <a:rPr lang="ru-RU" sz="2000" b="1" dirty="0" smtClean="0">
              <a:solidFill>
                <a:srgbClr val="FFFF00"/>
              </a:solidFill>
              <a:latin typeface="Comic Sans MS" pitchFamily="66" charset="0"/>
            </a:rPr>
            <a:t>задачами</a:t>
          </a:r>
          <a:r>
            <a:rPr lang="ru-RU" sz="1400" b="1" dirty="0" smtClean="0">
              <a:latin typeface="Comic Sans MS" pitchFamily="66" charset="0"/>
            </a:rPr>
            <a:t> логопедических занятий являются:</a:t>
          </a:r>
          <a:endParaRPr lang="ru-RU" sz="1400" b="1" dirty="0">
            <a:latin typeface="Comic Sans MS" pitchFamily="66" charset="0"/>
          </a:endParaRPr>
        </a:p>
      </dgm:t>
    </dgm:pt>
    <dgm:pt modelId="{E0156557-B313-4D3C-9B0A-9EBC1E9EA087}" type="parTrans" cxnId="{5F6E2691-5320-4785-AADC-41773E95F5D6}">
      <dgm:prSet/>
      <dgm:spPr/>
      <dgm:t>
        <a:bodyPr/>
        <a:lstStyle/>
        <a:p>
          <a:endParaRPr lang="ru-RU"/>
        </a:p>
      </dgm:t>
    </dgm:pt>
    <dgm:pt modelId="{88E40203-501B-4B2D-B536-4D82524E52F1}" type="sibTrans" cxnId="{5F6E2691-5320-4785-AADC-41773E95F5D6}">
      <dgm:prSet/>
      <dgm:spPr/>
      <dgm:t>
        <a:bodyPr/>
        <a:lstStyle/>
        <a:p>
          <a:endParaRPr lang="ru-RU"/>
        </a:p>
      </dgm:t>
    </dgm:pt>
    <dgm:pt modelId="{42EB0C53-190E-4E41-AFE6-CB267D9B9EFB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1. Развитие понимания речи.</a:t>
          </a:r>
          <a:endParaRPr lang="ru-RU" sz="1400" b="1" dirty="0">
            <a:latin typeface="Comic Sans MS" pitchFamily="66" charset="0"/>
          </a:endParaRPr>
        </a:p>
      </dgm:t>
    </dgm:pt>
    <dgm:pt modelId="{F789175D-3534-4EAB-BCDE-2ED2D08731C6}" type="parTrans" cxnId="{F3AD0AD4-EC36-4DA3-B8EB-45788540F6B2}">
      <dgm:prSet/>
      <dgm:spPr/>
      <dgm:t>
        <a:bodyPr/>
        <a:lstStyle/>
        <a:p>
          <a:endParaRPr lang="ru-RU"/>
        </a:p>
      </dgm:t>
    </dgm:pt>
    <dgm:pt modelId="{3F60E885-ADAD-4DBC-9D79-DAEE08F55222}" type="sibTrans" cxnId="{F3AD0AD4-EC36-4DA3-B8EB-45788540F6B2}">
      <dgm:prSet/>
      <dgm:spPr/>
      <dgm:t>
        <a:bodyPr/>
        <a:lstStyle/>
        <a:p>
          <a:endParaRPr lang="ru-RU"/>
        </a:p>
      </dgm:t>
    </dgm:pt>
    <dgm:pt modelId="{2057F529-932C-4806-B735-531EAAE23BAD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2. Обогащение, активизация словарного запаса речи.</a:t>
          </a:r>
          <a:endParaRPr lang="ru-RU" sz="1400" b="1" dirty="0">
            <a:latin typeface="Comic Sans MS" pitchFamily="66" charset="0"/>
          </a:endParaRPr>
        </a:p>
      </dgm:t>
    </dgm:pt>
    <dgm:pt modelId="{C6A264C1-7D96-4273-8FB9-093B951137C7}" type="parTrans" cxnId="{0EBCF9B7-BFE0-4B25-BD87-597AA6A859C7}">
      <dgm:prSet/>
      <dgm:spPr/>
      <dgm:t>
        <a:bodyPr/>
        <a:lstStyle/>
        <a:p>
          <a:endParaRPr lang="ru-RU"/>
        </a:p>
      </dgm:t>
    </dgm:pt>
    <dgm:pt modelId="{96F7A27F-6032-4211-8835-00B387035CE7}" type="sibTrans" cxnId="{0EBCF9B7-BFE0-4B25-BD87-597AA6A859C7}">
      <dgm:prSet/>
      <dgm:spPr/>
      <dgm:t>
        <a:bodyPr/>
        <a:lstStyle/>
        <a:p>
          <a:endParaRPr lang="ru-RU"/>
        </a:p>
      </dgm:t>
    </dgm:pt>
    <dgm:pt modelId="{E64F8C5A-E731-48CE-B857-6A828E1A9E99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3. Совершенствование грамматического строя речи, формирование практических навыков словообразования и словоизменения; умение употреблять простые распространенные предложения.</a:t>
          </a:r>
          <a:endParaRPr lang="ru-RU" sz="1400" b="1" dirty="0">
            <a:latin typeface="Comic Sans MS" pitchFamily="66" charset="0"/>
          </a:endParaRPr>
        </a:p>
      </dgm:t>
    </dgm:pt>
    <dgm:pt modelId="{B3BCCA14-906A-4332-8B6C-ECC8E9724413}" type="parTrans" cxnId="{3DF98483-1F66-45DE-A713-40557E887F07}">
      <dgm:prSet/>
      <dgm:spPr/>
      <dgm:t>
        <a:bodyPr/>
        <a:lstStyle/>
        <a:p>
          <a:endParaRPr lang="ru-RU"/>
        </a:p>
      </dgm:t>
    </dgm:pt>
    <dgm:pt modelId="{F5D80B3B-7485-4C59-A56A-11CFF385CDA5}" type="sibTrans" cxnId="{3DF98483-1F66-45DE-A713-40557E887F07}">
      <dgm:prSet/>
      <dgm:spPr/>
      <dgm:t>
        <a:bodyPr/>
        <a:lstStyle/>
        <a:p>
          <a:endParaRPr lang="ru-RU"/>
        </a:p>
      </dgm:t>
    </dgm:pt>
    <dgm:pt modelId="{A1120F59-6D6B-4660-833D-3312E99B4F7D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4. Формирование правильного произношения звуков, развитие фонематического слуха и восприятия; подготовка к усвоению элементарных навыков звукового анализа и синтеза.</a:t>
          </a:r>
          <a:endParaRPr lang="ru-RU" sz="1400" b="1" dirty="0">
            <a:latin typeface="Comic Sans MS" pitchFamily="66" charset="0"/>
          </a:endParaRPr>
        </a:p>
      </dgm:t>
    </dgm:pt>
    <dgm:pt modelId="{60155E4E-D9C8-4CF8-ACF8-16CCDCBDA2FD}" type="parTrans" cxnId="{C49911DA-C005-45B6-AF27-3932EFC33D21}">
      <dgm:prSet/>
      <dgm:spPr/>
      <dgm:t>
        <a:bodyPr/>
        <a:lstStyle/>
        <a:p>
          <a:endParaRPr lang="ru-RU"/>
        </a:p>
      </dgm:t>
    </dgm:pt>
    <dgm:pt modelId="{D7D2D12C-D045-4283-9118-668EE59C0AE3}" type="sibTrans" cxnId="{C49911DA-C005-45B6-AF27-3932EFC33D21}">
      <dgm:prSet/>
      <dgm:spPr/>
      <dgm:t>
        <a:bodyPr/>
        <a:lstStyle/>
        <a:p>
          <a:endParaRPr lang="ru-RU"/>
        </a:p>
      </dgm:t>
    </dgm:pt>
    <dgm:pt modelId="{76F6B4B2-D011-409A-9DD1-BFB80330026C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5. Развитие мелкой моторики рук, т.е. движений пальчиков (учеными доказано, что развитие мелких движений пальчиков взаимосвязано с развитием речевых зон головного мозга); подготовка руки к письму.</a:t>
          </a:r>
          <a:endParaRPr lang="ru-RU" sz="1400" b="1" dirty="0">
            <a:latin typeface="Comic Sans MS" pitchFamily="66" charset="0"/>
          </a:endParaRPr>
        </a:p>
      </dgm:t>
    </dgm:pt>
    <dgm:pt modelId="{885A501D-A0FF-490D-A045-7E69FFDA3270}" type="parTrans" cxnId="{D0271F88-BEDA-42E5-9BB7-A5AFBE09D9C5}">
      <dgm:prSet/>
      <dgm:spPr/>
      <dgm:t>
        <a:bodyPr/>
        <a:lstStyle/>
        <a:p>
          <a:endParaRPr lang="ru-RU"/>
        </a:p>
      </dgm:t>
    </dgm:pt>
    <dgm:pt modelId="{CA246D04-89B9-4771-B224-4D70EC0A72E2}" type="sibTrans" cxnId="{D0271F88-BEDA-42E5-9BB7-A5AFBE09D9C5}">
      <dgm:prSet/>
      <dgm:spPr/>
      <dgm:t>
        <a:bodyPr/>
        <a:lstStyle/>
        <a:p>
          <a:endParaRPr lang="ru-RU"/>
        </a:p>
      </dgm:t>
    </dgm:pt>
    <dgm:pt modelId="{21AC7BC9-FB08-4030-9B2A-557EDB26B8A5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6. Обучение детей самостоятельному высказыванию. На основе сформированных навыков использования различных типов предложений у детей вырабатывается умение передавать впечатления об увиденном, о событиях окружающей действительности, в логической последовательности пересказывать содержание сюжетных картин и их серий, составлять рассказы-описания.</a:t>
          </a:r>
          <a:endParaRPr lang="ru-RU" sz="1400" b="1" dirty="0">
            <a:latin typeface="Comic Sans MS" pitchFamily="66" charset="0"/>
          </a:endParaRPr>
        </a:p>
      </dgm:t>
    </dgm:pt>
    <dgm:pt modelId="{FDE24067-CD5D-4894-9B18-9F7E47097EF3}" type="parTrans" cxnId="{373FC3C8-E185-46DB-BDBE-5C54D86AF333}">
      <dgm:prSet/>
      <dgm:spPr/>
      <dgm:t>
        <a:bodyPr/>
        <a:lstStyle/>
        <a:p>
          <a:endParaRPr lang="ru-RU"/>
        </a:p>
      </dgm:t>
    </dgm:pt>
    <dgm:pt modelId="{53190A5C-7A92-4DB5-BB43-E045E378C398}" type="sibTrans" cxnId="{373FC3C8-E185-46DB-BDBE-5C54D86AF333}">
      <dgm:prSet/>
      <dgm:spPr/>
      <dgm:t>
        <a:bodyPr/>
        <a:lstStyle/>
        <a:p>
          <a:endParaRPr lang="ru-RU"/>
        </a:p>
      </dgm:t>
    </dgm:pt>
    <dgm:pt modelId="{B6F61B7E-8099-4E6A-B54B-70B7D8ACEE57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1400" b="1" dirty="0" smtClean="0">
              <a:latin typeface="Comic Sans MS" pitchFamily="66" charset="0"/>
            </a:rPr>
            <a:t>7. Совершенствование просодической стороны речи, включающее выработку дикции, выразительности речи, правильного дыхания, работу над правильным ударением, темпом речи</a:t>
          </a:r>
          <a:r>
            <a:rPr lang="ru-RU" sz="600" b="1" dirty="0" smtClean="0">
              <a:latin typeface="Comic Sans MS" pitchFamily="66" charset="0"/>
            </a:rPr>
            <a:t>.</a:t>
          </a:r>
          <a:endParaRPr lang="ru-RU" sz="600" b="1" dirty="0">
            <a:latin typeface="Comic Sans MS" pitchFamily="66" charset="0"/>
          </a:endParaRPr>
        </a:p>
      </dgm:t>
    </dgm:pt>
    <dgm:pt modelId="{DEF99DDA-DE6A-4BB4-8B03-6B5D280D3CD9}" type="parTrans" cxnId="{B4B98C8D-4E3F-4095-AED8-8B3EF655EA38}">
      <dgm:prSet/>
      <dgm:spPr/>
      <dgm:t>
        <a:bodyPr/>
        <a:lstStyle/>
        <a:p>
          <a:endParaRPr lang="ru-RU"/>
        </a:p>
      </dgm:t>
    </dgm:pt>
    <dgm:pt modelId="{9911BA85-68E8-4F9E-8B45-8AC6EB681B90}" type="sibTrans" cxnId="{B4B98C8D-4E3F-4095-AED8-8B3EF655EA38}">
      <dgm:prSet/>
      <dgm:spPr/>
      <dgm:t>
        <a:bodyPr/>
        <a:lstStyle/>
        <a:p>
          <a:endParaRPr lang="ru-RU"/>
        </a:p>
      </dgm:t>
    </dgm:pt>
    <dgm:pt modelId="{9CEB2E6C-12E7-48EC-8BB8-488C76F246DA}" type="pres">
      <dgm:prSet presAssocID="{FE18013D-B3FE-424A-9BE9-2725C0C825FC}" presName="Name0" presStyleCnt="0">
        <dgm:presLayoutVars>
          <dgm:dir/>
          <dgm:animLvl val="lvl"/>
          <dgm:resizeHandles val="exact"/>
        </dgm:presLayoutVars>
      </dgm:prSet>
      <dgm:spPr/>
    </dgm:pt>
    <dgm:pt modelId="{1B526A42-8138-4865-BF3C-63A6D2813F27}" type="pres">
      <dgm:prSet presAssocID="{3F8C6AE3-F9F8-4AE6-A579-6835487FC399}" presName="linNode" presStyleCnt="0"/>
      <dgm:spPr/>
    </dgm:pt>
    <dgm:pt modelId="{C3A40449-FA28-47F6-BB0D-2F8BB466C035}" type="pres">
      <dgm:prSet presAssocID="{3F8C6AE3-F9F8-4AE6-A579-6835487FC399}" presName="parentText" presStyleLbl="node1" presStyleIdx="0" presStyleCnt="9" custScaleX="277154" custScaleY="19651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D560C-0B13-4591-9777-35D4CB5151D3}" type="pres">
      <dgm:prSet presAssocID="{C1129634-5BC8-435F-89FE-9524559DEC03}" presName="sp" presStyleCnt="0"/>
      <dgm:spPr/>
    </dgm:pt>
    <dgm:pt modelId="{82B85CA1-5B3C-46F9-A3F5-CE1C2067E532}" type="pres">
      <dgm:prSet presAssocID="{F394AB26-619C-435F-84BD-CCA826DDAC07}" presName="linNode" presStyleCnt="0"/>
      <dgm:spPr/>
    </dgm:pt>
    <dgm:pt modelId="{5F0C061F-205A-4644-87A8-4C95A860017B}" type="pres">
      <dgm:prSet presAssocID="{F394AB26-619C-435F-84BD-CCA826DDAC07}" presName="parentText" presStyleLbl="node1" presStyleIdx="1" presStyleCnt="9" custScaleX="166318" custLinFactNeighborX="55594" custLinFactNeighborY="2188">
        <dgm:presLayoutVars>
          <dgm:chMax val="1"/>
          <dgm:bulletEnabled val="1"/>
        </dgm:presLayoutVars>
      </dgm:prSet>
      <dgm:spPr/>
    </dgm:pt>
    <dgm:pt modelId="{24007DE0-5D34-43A9-8F2A-773CC608499F}" type="pres">
      <dgm:prSet presAssocID="{88E40203-501B-4B2D-B536-4D82524E52F1}" presName="sp" presStyleCnt="0"/>
      <dgm:spPr/>
    </dgm:pt>
    <dgm:pt modelId="{F0DA5685-C764-490A-8C02-9D661BA1CBCC}" type="pres">
      <dgm:prSet presAssocID="{42EB0C53-190E-4E41-AFE6-CB267D9B9EFB}" presName="linNode" presStyleCnt="0"/>
      <dgm:spPr/>
    </dgm:pt>
    <dgm:pt modelId="{1A374263-06F7-4E04-8D00-6B90750A31AC}" type="pres">
      <dgm:prSet presAssocID="{42EB0C53-190E-4E41-AFE6-CB267D9B9EFB}" presName="parentText" presStyleLbl="node1" presStyleIdx="2" presStyleCnt="9" custScaleX="109636" custScaleY="52796" custLinFactNeighborX="83935" custLinFactNeighborY="-1406">
        <dgm:presLayoutVars>
          <dgm:chMax val="1"/>
          <dgm:bulletEnabled val="1"/>
        </dgm:presLayoutVars>
      </dgm:prSet>
      <dgm:spPr/>
    </dgm:pt>
    <dgm:pt modelId="{83BB8B9E-17E0-4FE6-9303-4D461BA0C517}" type="pres">
      <dgm:prSet presAssocID="{3F60E885-ADAD-4DBC-9D79-DAEE08F55222}" presName="sp" presStyleCnt="0"/>
      <dgm:spPr/>
    </dgm:pt>
    <dgm:pt modelId="{42040D9E-39FC-4CD6-AEA7-84D256350855}" type="pres">
      <dgm:prSet presAssocID="{2057F529-932C-4806-B735-531EAAE23BAD}" presName="linNode" presStyleCnt="0"/>
      <dgm:spPr/>
    </dgm:pt>
    <dgm:pt modelId="{A6CEA469-22F8-4B98-BFD8-1F341EDDBE78}" type="pres">
      <dgm:prSet presAssocID="{2057F529-932C-4806-B735-531EAAE23BAD}" presName="parentText" presStyleLbl="node1" presStyleIdx="3" presStyleCnt="9" custScaleX="146266" custScaleY="56981" custLinFactNeighborX="65620" custLinFactNeighborY="-4976">
        <dgm:presLayoutVars>
          <dgm:chMax val="1"/>
          <dgm:bulletEnabled val="1"/>
        </dgm:presLayoutVars>
      </dgm:prSet>
      <dgm:spPr/>
    </dgm:pt>
    <dgm:pt modelId="{BDA60157-19D5-4334-A3AD-38913A92AC15}" type="pres">
      <dgm:prSet presAssocID="{96F7A27F-6032-4211-8835-00B387035CE7}" presName="sp" presStyleCnt="0"/>
      <dgm:spPr/>
    </dgm:pt>
    <dgm:pt modelId="{F8F28A50-C684-4470-B846-98FF8286E853}" type="pres">
      <dgm:prSet presAssocID="{E64F8C5A-E731-48CE-B857-6A828E1A9E99}" presName="linNode" presStyleCnt="0"/>
      <dgm:spPr/>
    </dgm:pt>
    <dgm:pt modelId="{3D466DB0-B257-4C55-A210-E80A1C860EAF}" type="pres">
      <dgm:prSet presAssocID="{E64F8C5A-E731-48CE-B857-6A828E1A9E99}" presName="parentText" presStyleLbl="node1" presStyleIdx="4" presStyleCnt="9" custScaleX="260017" custLinFactNeighborX="6637" custLinFactNeighborY="-8563">
        <dgm:presLayoutVars>
          <dgm:chMax val="1"/>
          <dgm:bulletEnabled val="1"/>
        </dgm:presLayoutVars>
      </dgm:prSet>
      <dgm:spPr/>
    </dgm:pt>
    <dgm:pt modelId="{17C01328-3684-4E1A-9B2F-4E895AEE0392}" type="pres">
      <dgm:prSet presAssocID="{F5D80B3B-7485-4C59-A56A-11CFF385CDA5}" presName="sp" presStyleCnt="0"/>
      <dgm:spPr/>
    </dgm:pt>
    <dgm:pt modelId="{277D9C42-954A-4579-A00D-2C5C0B02103F}" type="pres">
      <dgm:prSet presAssocID="{A1120F59-6D6B-4660-833D-3312E99B4F7D}" presName="linNode" presStyleCnt="0"/>
      <dgm:spPr/>
    </dgm:pt>
    <dgm:pt modelId="{A6F22341-F1CA-4976-993E-A11639DAE6B4}" type="pres">
      <dgm:prSet presAssocID="{A1120F59-6D6B-4660-833D-3312E99B4F7D}" presName="parentText" presStyleLbl="node1" presStyleIdx="5" presStyleCnt="9" custScaleX="277778" custLinFactNeighborX="0" custLinFactNeighborY="-7322">
        <dgm:presLayoutVars>
          <dgm:chMax val="1"/>
          <dgm:bulletEnabled val="1"/>
        </dgm:presLayoutVars>
      </dgm:prSet>
      <dgm:spPr/>
    </dgm:pt>
    <dgm:pt modelId="{202B15E5-5AC0-4C72-AFF1-96003DCC9C90}" type="pres">
      <dgm:prSet presAssocID="{D7D2D12C-D045-4283-9118-668EE59C0AE3}" presName="sp" presStyleCnt="0"/>
      <dgm:spPr/>
    </dgm:pt>
    <dgm:pt modelId="{BE608671-FF83-4CD0-883C-ED97C3AE246F}" type="pres">
      <dgm:prSet presAssocID="{76F6B4B2-D011-409A-9DD1-BFB80330026C}" presName="linNode" presStyleCnt="0"/>
      <dgm:spPr/>
    </dgm:pt>
    <dgm:pt modelId="{8EE6D965-821F-41F1-B9AE-187BC9D8D25F}" type="pres">
      <dgm:prSet presAssocID="{76F6B4B2-D011-409A-9DD1-BFB80330026C}" presName="parentText" presStyleLbl="node1" presStyleIdx="6" presStyleCnt="9" custScaleX="277778" custLinFactNeighborX="0" custLinFactNeighborY="-8488">
        <dgm:presLayoutVars>
          <dgm:chMax val="1"/>
          <dgm:bulletEnabled val="1"/>
        </dgm:presLayoutVars>
      </dgm:prSet>
      <dgm:spPr/>
    </dgm:pt>
    <dgm:pt modelId="{D64AE686-5B53-4BBB-B688-B1BE30273FAE}" type="pres">
      <dgm:prSet presAssocID="{CA246D04-89B9-4771-B224-4D70EC0A72E2}" presName="sp" presStyleCnt="0"/>
      <dgm:spPr/>
    </dgm:pt>
    <dgm:pt modelId="{40327F35-8BA1-474F-9D1B-00A36A309491}" type="pres">
      <dgm:prSet presAssocID="{21AC7BC9-FB08-4030-9B2A-557EDB26B8A5}" presName="linNode" presStyleCnt="0"/>
      <dgm:spPr/>
    </dgm:pt>
    <dgm:pt modelId="{4C3E6448-F566-4800-A155-5DDBA4E88E73}" type="pres">
      <dgm:prSet presAssocID="{21AC7BC9-FB08-4030-9B2A-557EDB26B8A5}" presName="parentText" presStyleLbl="node1" presStyleIdx="7" presStyleCnt="9" custScaleX="277778" custScaleY="128770" custLinFactX="57352" custLinFactNeighborX="100000" custLinFactNeighborY="-2396">
        <dgm:presLayoutVars>
          <dgm:chMax val="1"/>
          <dgm:bulletEnabled val="1"/>
        </dgm:presLayoutVars>
      </dgm:prSet>
      <dgm:spPr/>
    </dgm:pt>
    <dgm:pt modelId="{68E5FBF7-213B-435B-9D18-C90AC1DCD3AC}" type="pres">
      <dgm:prSet presAssocID="{53190A5C-7A92-4DB5-BB43-E045E378C398}" presName="sp" presStyleCnt="0"/>
      <dgm:spPr/>
    </dgm:pt>
    <dgm:pt modelId="{3AE07786-A21F-42ED-8F8F-37B4D2EAC77A}" type="pres">
      <dgm:prSet presAssocID="{B6F61B7E-8099-4E6A-B54B-70B7D8ACEE57}" presName="linNode" presStyleCnt="0"/>
      <dgm:spPr/>
    </dgm:pt>
    <dgm:pt modelId="{D7CED456-966E-42C0-9192-F615DF16B6B4}" type="pres">
      <dgm:prSet presAssocID="{B6F61B7E-8099-4E6A-B54B-70B7D8ACEE57}" presName="parentText" presStyleLbl="node1" presStyleIdx="8" presStyleCnt="9" custScaleX="226733" custLinFactNeighborX="32791" custLinFactNeighborY="-6035">
        <dgm:presLayoutVars>
          <dgm:chMax val="1"/>
          <dgm:bulletEnabled val="1"/>
        </dgm:presLayoutVars>
      </dgm:prSet>
      <dgm:spPr/>
    </dgm:pt>
  </dgm:ptLst>
  <dgm:cxnLst>
    <dgm:cxn modelId="{3DF98483-1F66-45DE-A713-40557E887F07}" srcId="{FE18013D-B3FE-424A-9BE9-2725C0C825FC}" destId="{E64F8C5A-E731-48CE-B857-6A828E1A9E99}" srcOrd="4" destOrd="0" parTransId="{B3BCCA14-906A-4332-8B6C-ECC8E9724413}" sibTransId="{F5D80B3B-7485-4C59-A56A-11CFF385CDA5}"/>
    <dgm:cxn modelId="{CCF09A95-5EF2-4918-B640-36F83F930417}" srcId="{FE18013D-B3FE-424A-9BE9-2725C0C825FC}" destId="{3F8C6AE3-F9F8-4AE6-A579-6835487FC399}" srcOrd="0" destOrd="0" parTransId="{379B0DE8-A854-45D6-A650-1BAD76160C30}" sibTransId="{C1129634-5BC8-435F-89FE-9524559DEC03}"/>
    <dgm:cxn modelId="{3EA9499B-79A0-4067-967B-C5A7BD7C0D4D}" type="presOf" srcId="{76F6B4B2-D011-409A-9DD1-BFB80330026C}" destId="{8EE6D965-821F-41F1-B9AE-187BC9D8D25F}" srcOrd="0" destOrd="0" presId="urn:microsoft.com/office/officeart/2005/8/layout/vList5"/>
    <dgm:cxn modelId="{12574AD6-96B5-4A5B-87CA-8AADA82DBB30}" type="presOf" srcId="{A1120F59-6D6B-4660-833D-3312E99B4F7D}" destId="{A6F22341-F1CA-4976-993E-A11639DAE6B4}" srcOrd="0" destOrd="0" presId="urn:microsoft.com/office/officeart/2005/8/layout/vList5"/>
    <dgm:cxn modelId="{D0271F88-BEDA-42E5-9BB7-A5AFBE09D9C5}" srcId="{FE18013D-B3FE-424A-9BE9-2725C0C825FC}" destId="{76F6B4B2-D011-409A-9DD1-BFB80330026C}" srcOrd="6" destOrd="0" parTransId="{885A501D-A0FF-490D-A045-7E69FFDA3270}" sibTransId="{CA246D04-89B9-4771-B224-4D70EC0A72E2}"/>
    <dgm:cxn modelId="{5F6E2691-5320-4785-AADC-41773E95F5D6}" srcId="{FE18013D-B3FE-424A-9BE9-2725C0C825FC}" destId="{F394AB26-619C-435F-84BD-CCA826DDAC07}" srcOrd="1" destOrd="0" parTransId="{E0156557-B313-4D3C-9B0A-9EBC1E9EA087}" sibTransId="{88E40203-501B-4B2D-B536-4D82524E52F1}"/>
    <dgm:cxn modelId="{8DE65B20-6863-45BE-8709-36E7B7E0B497}" type="presOf" srcId="{2057F529-932C-4806-B735-531EAAE23BAD}" destId="{A6CEA469-22F8-4B98-BFD8-1F341EDDBE78}" srcOrd="0" destOrd="0" presId="urn:microsoft.com/office/officeart/2005/8/layout/vList5"/>
    <dgm:cxn modelId="{373FC3C8-E185-46DB-BDBE-5C54D86AF333}" srcId="{FE18013D-B3FE-424A-9BE9-2725C0C825FC}" destId="{21AC7BC9-FB08-4030-9B2A-557EDB26B8A5}" srcOrd="7" destOrd="0" parTransId="{FDE24067-CD5D-4894-9B18-9F7E47097EF3}" sibTransId="{53190A5C-7A92-4DB5-BB43-E045E378C398}"/>
    <dgm:cxn modelId="{E7195DAE-AF31-4998-8C33-AB250D67390F}" type="presOf" srcId="{42EB0C53-190E-4E41-AFE6-CB267D9B9EFB}" destId="{1A374263-06F7-4E04-8D00-6B90750A31AC}" srcOrd="0" destOrd="0" presId="urn:microsoft.com/office/officeart/2005/8/layout/vList5"/>
    <dgm:cxn modelId="{B4B98C8D-4E3F-4095-AED8-8B3EF655EA38}" srcId="{FE18013D-B3FE-424A-9BE9-2725C0C825FC}" destId="{B6F61B7E-8099-4E6A-B54B-70B7D8ACEE57}" srcOrd="8" destOrd="0" parTransId="{DEF99DDA-DE6A-4BB4-8B03-6B5D280D3CD9}" sibTransId="{9911BA85-68E8-4F9E-8B45-8AC6EB681B90}"/>
    <dgm:cxn modelId="{BC86FF02-FB50-415B-8101-5DC3DC53E598}" type="presOf" srcId="{E64F8C5A-E731-48CE-B857-6A828E1A9E99}" destId="{3D466DB0-B257-4C55-A210-E80A1C860EAF}" srcOrd="0" destOrd="0" presId="urn:microsoft.com/office/officeart/2005/8/layout/vList5"/>
    <dgm:cxn modelId="{0EBCF9B7-BFE0-4B25-BD87-597AA6A859C7}" srcId="{FE18013D-B3FE-424A-9BE9-2725C0C825FC}" destId="{2057F529-932C-4806-B735-531EAAE23BAD}" srcOrd="3" destOrd="0" parTransId="{C6A264C1-7D96-4273-8FB9-093B951137C7}" sibTransId="{96F7A27F-6032-4211-8835-00B387035CE7}"/>
    <dgm:cxn modelId="{A287AB0E-C54C-43E1-A809-64AA7357CCA6}" type="presOf" srcId="{21AC7BC9-FB08-4030-9B2A-557EDB26B8A5}" destId="{4C3E6448-F566-4800-A155-5DDBA4E88E73}" srcOrd="0" destOrd="0" presId="urn:microsoft.com/office/officeart/2005/8/layout/vList5"/>
    <dgm:cxn modelId="{710DA5D7-F6CC-4F8E-A0AC-3F8722FE9156}" type="presOf" srcId="{FE18013D-B3FE-424A-9BE9-2725C0C825FC}" destId="{9CEB2E6C-12E7-48EC-8BB8-488C76F246DA}" srcOrd="0" destOrd="0" presId="urn:microsoft.com/office/officeart/2005/8/layout/vList5"/>
    <dgm:cxn modelId="{F3AD0AD4-EC36-4DA3-B8EB-45788540F6B2}" srcId="{FE18013D-B3FE-424A-9BE9-2725C0C825FC}" destId="{42EB0C53-190E-4E41-AFE6-CB267D9B9EFB}" srcOrd="2" destOrd="0" parTransId="{F789175D-3534-4EAB-BCDE-2ED2D08731C6}" sibTransId="{3F60E885-ADAD-4DBC-9D79-DAEE08F55222}"/>
    <dgm:cxn modelId="{C823BF60-BF96-4CA2-ABE1-1594D871022A}" type="presOf" srcId="{B6F61B7E-8099-4E6A-B54B-70B7D8ACEE57}" destId="{D7CED456-966E-42C0-9192-F615DF16B6B4}" srcOrd="0" destOrd="0" presId="urn:microsoft.com/office/officeart/2005/8/layout/vList5"/>
    <dgm:cxn modelId="{F90D8BC5-CE71-4237-8C6E-ADC613063857}" type="presOf" srcId="{F394AB26-619C-435F-84BD-CCA826DDAC07}" destId="{5F0C061F-205A-4644-87A8-4C95A860017B}" srcOrd="0" destOrd="0" presId="urn:microsoft.com/office/officeart/2005/8/layout/vList5"/>
    <dgm:cxn modelId="{C49911DA-C005-45B6-AF27-3932EFC33D21}" srcId="{FE18013D-B3FE-424A-9BE9-2725C0C825FC}" destId="{A1120F59-6D6B-4660-833D-3312E99B4F7D}" srcOrd="5" destOrd="0" parTransId="{60155E4E-D9C8-4CF8-ACF8-16CCDCBDA2FD}" sibTransId="{D7D2D12C-D045-4283-9118-668EE59C0AE3}"/>
    <dgm:cxn modelId="{A7D0189F-58D1-4C88-AB17-DDE61CFF321E}" type="presOf" srcId="{3F8C6AE3-F9F8-4AE6-A579-6835487FC399}" destId="{C3A40449-FA28-47F6-BB0D-2F8BB466C035}" srcOrd="0" destOrd="0" presId="urn:microsoft.com/office/officeart/2005/8/layout/vList5"/>
    <dgm:cxn modelId="{F5897E20-D93D-419A-8C6B-F7F9902A6DB8}" type="presParOf" srcId="{9CEB2E6C-12E7-48EC-8BB8-488C76F246DA}" destId="{1B526A42-8138-4865-BF3C-63A6D2813F27}" srcOrd="0" destOrd="0" presId="urn:microsoft.com/office/officeart/2005/8/layout/vList5"/>
    <dgm:cxn modelId="{5D31DF64-8FEA-4F7B-B952-F3257FC64275}" type="presParOf" srcId="{1B526A42-8138-4865-BF3C-63A6D2813F27}" destId="{C3A40449-FA28-47F6-BB0D-2F8BB466C035}" srcOrd="0" destOrd="0" presId="urn:microsoft.com/office/officeart/2005/8/layout/vList5"/>
    <dgm:cxn modelId="{69D54B40-9A66-4F21-9D1F-8A751977658D}" type="presParOf" srcId="{9CEB2E6C-12E7-48EC-8BB8-488C76F246DA}" destId="{ED6D560C-0B13-4591-9777-35D4CB5151D3}" srcOrd="1" destOrd="0" presId="urn:microsoft.com/office/officeart/2005/8/layout/vList5"/>
    <dgm:cxn modelId="{65D88414-CA57-4F1F-982B-A6AE2F1E7375}" type="presParOf" srcId="{9CEB2E6C-12E7-48EC-8BB8-488C76F246DA}" destId="{82B85CA1-5B3C-46F9-A3F5-CE1C2067E532}" srcOrd="2" destOrd="0" presId="urn:microsoft.com/office/officeart/2005/8/layout/vList5"/>
    <dgm:cxn modelId="{0E5BEEFB-BD62-4D86-A533-8A5DDDA4FC66}" type="presParOf" srcId="{82B85CA1-5B3C-46F9-A3F5-CE1C2067E532}" destId="{5F0C061F-205A-4644-87A8-4C95A860017B}" srcOrd="0" destOrd="0" presId="urn:microsoft.com/office/officeart/2005/8/layout/vList5"/>
    <dgm:cxn modelId="{8A78E661-8456-4664-B696-0E6EAC21CA5E}" type="presParOf" srcId="{9CEB2E6C-12E7-48EC-8BB8-488C76F246DA}" destId="{24007DE0-5D34-43A9-8F2A-773CC608499F}" srcOrd="3" destOrd="0" presId="urn:microsoft.com/office/officeart/2005/8/layout/vList5"/>
    <dgm:cxn modelId="{5AFAC05C-6B5E-45E7-A578-CC86BF193B3E}" type="presParOf" srcId="{9CEB2E6C-12E7-48EC-8BB8-488C76F246DA}" destId="{F0DA5685-C764-490A-8C02-9D661BA1CBCC}" srcOrd="4" destOrd="0" presId="urn:microsoft.com/office/officeart/2005/8/layout/vList5"/>
    <dgm:cxn modelId="{8356AC11-9F04-49C3-9AA7-C2F1F07EDCA9}" type="presParOf" srcId="{F0DA5685-C764-490A-8C02-9D661BA1CBCC}" destId="{1A374263-06F7-4E04-8D00-6B90750A31AC}" srcOrd="0" destOrd="0" presId="urn:microsoft.com/office/officeart/2005/8/layout/vList5"/>
    <dgm:cxn modelId="{0C46B422-53F9-496A-81BD-5308EE50D73D}" type="presParOf" srcId="{9CEB2E6C-12E7-48EC-8BB8-488C76F246DA}" destId="{83BB8B9E-17E0-4FE6-9303-4D461BA0C517}" srcOrd="5" destOrd="0" presId="urn:microsoft.com/office/officeart/2005/8/layout/vList5"/>
    <dgm:cxn modelId="{F4C10B1D-86EB-409E-9C77-93F62D9D0600}" type="presParOf" srcId="{9CEB2E6C-12E7-48EC-8BB8-488C76F246DA}" destId="{42040D9E-39FC-4CD6-AEA7-84D256350855}" srcOrd="6" destOrd="0" presId="urn:microsoft.com/office/officeart/2005/8/layout/vList5"/>
    <dgm:cxn modelId="{EC28561D-A32F-4C35-B09D-B8D1BA5A89A3}" type="presParOf" srcId="{42040D9E-39FC-4CD6-AEA7-84D256350855}" destId="{A6CEA469-22F8-4B98-BFD8-1F341EDDBE78}" srcOrd="0" destOrd="0" presId="urn:microsoft.com/office/officeart/2005/8/layout/vList5"/>
    <dgm:cxn modelId="{F91F9085-4039-49A8-96B2-D2B9630FCC79}" type="presParOf" srcId="{9CEB2E6C-12E7-48EC-8BB8-488C76F246DA}" destId="{BDA60157-19D5-4334-A3AD-38913A92AC15}" srcOrd="7" destOrd="0" presId="urn:microsoft.com/office/officeart/2005/8/layout/vList5"/>
    <dgm:cxn modelId="{0AFE4549-E4D7-4A11-8132-659C1FC67999}" type="presParOf" srcId="{9CEB2E6C-12E7-48EC-8BB8-488C76F246DA}" destId="{F8F28A50-C684-4470-B846-98FF8286E853}" srcOrd="8" destOrd="0" presId="urn:microsoft.com/office/officeart/2005/8/layout/vList5"/>
    <dgm:cxn modelId="{CF2E60FD-2649-469F-B17D-D8FC4BE3D324}" type="presParOf" srcId="{F8F28A50-C684-4470-B846-98FF8286E853}" destId="{3D466DB0-B257-4C55-A210-E80A1C860EAF}" srcOrd="0" destOrd="0" presId="urn:microsoft.com/office/officeart/2005/8/layout/vList5"/>
    <dgm:cxn modelId="{2C2CB720-70CB-4D2D-95B7-36C0CD4CB458}" type="presParOf" srcId="{9CEB2E6C-12E7-48EC-8BB8-488C76F246DA}" destId="{17C01328-3684-4E1A-9B2F-4E895AEE0392}" srcOrd="9" destOrd="0" presId="urn:microsoft.com/office/officeart/2005/8/layout/vList5"/>
    <dgm:cxn modelId="{2D44EC09-B177-4240-9AEB-FE0B38A21523}" type="presParOf" srcId="{9CEB2E6C-12E7-48EC-8BB8-488C76F246DA}" destId="{277D9C42-954A-4579-A00D-2C5C0B02103F}" srcOrd="10" destOrd="0" presId="urn:microsoft.com/office/officeart/2005/8/layout/vList5"/>
    <dgm:cxn modelId="{241CA6A6-DD55-4B15-AD34-AEB2B109D1AD}" type="presParOf" srcId="{277D9C42-954A-4579-A00D-2C5C0B02103F}" destId="{A6F22341-F1CA-4976-993E-A11639DAE6B4}" srcOrd="0" destOrd="0" presId="urn:microsoft.com/office/officeart/2005/8/layout/vList5"/>
    <dgm:cxn modelId="{D4B37422-A555-493E-8B24-12C38BE7FFE6}" type="presParOf" srcId="{9CEB2E6C-12E7-48EC-8BB8-488C76F246DA}" destId="{202B15E5-5AC0-4C72-AFF1-96003DCC9C90}" srcOrd="11" destOrd="0" presId="urn:microsoft.com/office/officeart/2005/8/layout/vList5"/>
    <dgm:cxn modelId="{18CFD1BC-9840-4BDD-915D-A4C9C754CE29}" type="presParOf" srcId="{9CEB2E6C-12E7-48EC-8BB8-488C76F246DA}" destId="{BE608671-FF83-4CD0-883C-ED97C3AE246F}" srcOrd="12" destOrd="0" presId="urn:microsoft.com/office/officeart/2005/8/layout/vList5"/>
    <dgm:cxn modelId="{FD2D160A-1FAE-4263-81C2-559BA2AB39DA}" type="presParOf" srcId="{BE608671-FF83-4CD0-883C-ED97C3AE246F}" destId="{8EE6D965-821F-41F1-B9AE-187BC9D8D25F}" srcOrd="0" destOrd="0" presId="urn:microsoft.com/office/officeart/2005/8/layout/vList5"/>
    <dgm:cxn modelId="{0B9057A7-5557-4A64-B6B8-AA3D0BDB610E}" type="presParOf" srcId="{9CEB2E6C-12E7-48EC-8BB8-488C76F246DA}" destId="{D64AE686-5B53-4BBB-B688-B1BE30273FAE}" srcOrd="13" destOrd="0" presId="urn:microsoft.com/office/officeart/2005/8/layout/vList5"/>
    <dgm:cxn modelId="{F861F9EA-0FBA-4638-99A3-E338D4D1EA9B}" type="presParOf" srcId="{9CEB2E6C-12E7-48EC-8BB8-488C76F246DA}" destId="{40327F35-8BA1-474F-9D1B-00A36A309491}" srcOrd="14" destOrd="0" presId="urn:microsoft.com/office/officeart/2005/8/layout/vList5"/>
    <dgm:cxn modelId="{64CCF51E-4C60-4AFB-999E-451EB2BD3BD1}" type="presParOf" srcId="{40327F35-8BA1-474F-9D1B-00A36A309491}" destId="{4C3E6448-F566-4800-A155-5DDBA4E88E73}" srcOrd="0" destOrd="0" presId="urn:microsoft.com/office/officeart/2005/8/layout/vList5"/>
    <dgm:cxn modelId="{2DCC4AED-6246-41CF-9AFC-4DBFC08298B6}" type="presParOf" srcId="{9CEB2E6C-12E7-48EC-8BB8-488C76F246DA}" destId="{68E5FBF7-213B-435B-9D18-C90AC1DCD3AC}" srcOrd="15" destOrd="0" presId="urn:microsoft.com/office/officeart/2005/8/layout/vList5"/>
    <dgm:cxn modelId="{3438AF98-C655-4463-ACE0-0B8FF3F99B0E}" type="presParOf" srcId="{9CEB2E6C-12E7-48EC-8BB8-488C76F246DA}" destId="{3AE07786-A21F-42ED-8F8F-37B4D2EAC77A}" srcOrd="16" destOrd="0" presId="urn:microsoft.com/office/officeart/2005/8/layout/vList5"/>
    <dgm:cxn modelId="{313BD168-5C7C-4C4D-8CE9-6EFFAE8CA7CE}" type="presParOf" srcId="{3AE07786-A21F-42ED-8F8F-37B4D2EAC77A}" destId="{D7CED456-966E-42C0-9192-F615DF16B6B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5961C2-7A65-4595-9448-B29D8CF6BAE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2DD37F-BA29-46EB-8089-5821DA852C9F}">
      <dgm:prSet custT="1"/>
      <dgm:spPr>
        <a:solidFill>
          <a:srgbClr val="00B0F0"/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>Фронтальные занятия в зависимости от возрастной группы, конкретных задач и этапов коррекции речи подразделяются на следующие типы: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BA2AA6CF-F70D-4A57-93F8-A994F79C45E4}" type="parTrans" cxnId="{8782C07B-FC11-4CA3-BA88-29CE5242A5FE}">
      <dgm:prSet/>
      <dgm:spPr/>
      <dgm:t>
        <a:bodyPr/>
        <a:lstStyle/>
        <a:p>
          <a:endParaRPr lang="ru-RU"/>
        </a:p>
      </dgm:t>
    </dgm:pt>
    <dgm:pt modelId="{832E6A7F-17AF-42EC-95F7-E7AC5A69335D}" type="sibTrans" cxnId="{8782C07B-FC11-4CA3-BA88-29CE5242A5FE}">
      <dgm:prSet/>
      <dgm:spPr/>
      <dgm:t>
        <a:bodyPr/>
        <a:lstStyle/>
        <a:p>
          <a:endParaRPr lang="ru-RU"/>
        </a:p>
      </dgm:t>
    </dgm:pt>
    <dgm:pt modelId="{A7EEA578-58DC-4FB2-A3DF-B2EF3B6CAB14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>1. Занятия по формированию фонетико – фонематической стороны речи.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A1B9CB6C-3FD7-4CEE-A795-1B052C29EE93}" type="parTrans" cxnId="{09508337-B5FD-49CA-9F80-E275E78E7658}">
      <dgm:prSet/>
      <dgm:spPr/>
      <dgm:t>
        <a:bodyPr/>
        <a:lstStyle/>
        <a:p>
          <a:endParaRPr lang="ru-RU"/>
        </a:p>
      </dgm:t>
    </dgm:pt>
    <dgm:pt modelId="{9C8E77A8-4F88-404D-8127-577908061176}" type="sibTrans" cxnId="{09508337-B5FD-49CA-9F80-E275E78E7658}">
      <dgm:prSet/>
      <dgm:spPr/>
      <dgm:t>
        <a:bodyPr/>
        <a:lstStyle/>
        <a:p>
          <a:endParaRPr lang="ru-RU"/>
        </a:p>
      </dgm:t>
    </dgm:pt>
    <dgm:pt modelId="{91454215-12D7-4CF5-AC46-0F464418197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>2. Занятия по формированию и развитию связной речи.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3B14D0D0-8208-4B21-9EAF-0F56A94B8EF3}" type="parTrans" cxnId="{BAEE907E-9F28-49F9-85D9-F61E727812DE}">
      <dgm:prSet/>
      <dgm:spPr/>
      <dgm:t>
        <a:bodyPr/>
        <a:lstStyle/>
        <a:p>
          <a:endParaRPr lang="ru-RU"/>
        </a:p>
      </dgm:t>
    </dgm:pt>
    <dgm:pt modelId="{DF6B72D8-0B04-49EC-B31E-6C5DCF2249DA}" type="sibTrans" cxnId="{BAEE907E-9F28-49F9-85D9-F61E727812DE}">
      <dgm:prSet/>
      <dgm:spPr/>
      <dgm:t>
        <a:bodyPr/>
        <a:lstStyle/>
        <a:p>
          <a:endParaRPr lang="ru-RU"/>
        </a:p>
      </dgm:t>
    </dgm:pt>
    <dgm:pt modelId="{3FF31FD3-1649-4FE7-A8FB-FCD850015F5A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>3. Занятия лексические с элементами грамматики.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702A7A02-B4F2-4F32-B627-1018617CBF2D}" type="parTrans" cxnId="{33DE4839-E40D-44E0-8A1C-38FE038CEE52}">
      <dgm:prSet/>
      <dgm:spPr/>
      <dgm:t>
        <a:bodyPr/>
        <a:lstStyle/>
        <a:p>
          <a:endParaRPr lang="ru-RU"/>
        </a:p>
      </dgm:t>
    </dgm:pt>
    <dgm:pt modelId="{1CC25190-E6BC-4ACA-A01E-B56260DCE8F0}" type="sibTrans" cxnId="{33DE4839-E40D-44E0-8A1C-38FE038CEE52}">
      <dgm:prSet/>
      <dgm:spPr/>
      <dgm:t>
        <a:bodyPr/>
        <a:lstStyle/>
        <a:p>
          <a:endParaRPr lang="ru-RU"/>
        </a:p>
      </dgm:t>
    </dgm:pt>
    <dgm:pt modelId="{E08370B7-CF7F-4F24-9EFA-B3BBE59A75D2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  <a:latin typeface="Comic Sans MS" pitchFamily="66" charset="0"/>
            </a:rPr>
            <a:t>4. Занятия по формированию лексико – грамматических категорий.</a:t>
          </a:r>
          <a:endParaRPr lang="ru-RU" sz="14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3542B6BE-577F-43BF-9C86-278BFDF286A2}" type="parTrans" cxnId="{356F9899-F1C5-41BA-A1D9-5E886A8AA882}">
      <dgm:prSet/>
      <dgm:spPr/>
      <dgm:t>
        <a:bodyPr/>
        <a:lstStyle/>
        <a:p>
          <a:endParaRPr lang="ru-RU"/>
        </a:p>
      </dgm:t>
    </dgm:pt>
    <dgm:pt modelId="{DEF50D14-17CC-43FE-8314-21BE4CB1D157}" type="sibTrans" cxnId="{356F9899-F1C5-41BA-A1D9-5E886A8AA882}">
      <dgm:prSet/>
      <dgm:spPr/>
      <dgm:t>
        <a:bodyPr/>
        <a:lstStyle/>
        <a:p>
          <a:endParaRPr lang="ru-RU"/>
        </a:p>
      </dgm:t>
    </dgm:pt>
    <dgm:pt modelId="{26D82825-423B-4170-AA8D-1D69F2B7375D}" type="pres">
      <dgm:prSet presAssocID="{8D5961C2-7A65-4595-9448-B29D8CF6BAE4}" presName="Name0" presStyleCnt="0">
        <dgm:presLayoutVars>
          <dgm:dir/>
          <dgm:animLvl val="lvl"/>
          <dgm:resizeHandles val="exact"/>
        </dgm:presLayoutVars>
      </dgm:prSet>
      <dgm:spPr/>
    </dgm:pt>
    <dgm:pt modelId="{B989106D-247D-47A4-9F2A-8E59A041B8D9}" type="pres">
      <dgm:prSet presAssocID="{E62DD37F-BA29-46EB-8089-5821DA852C9F}" presName="linNode" presStyleCnt="0"/>
      <dgm:spPr/>
    </dgm:pt>
    <dgm:pt modelId="{B5DA073C-6EDC-4BA1-9233-436E46BA73B3}" type="pres">
      <dgm:prSet presAssocID="{E62DD37F-BA29-46EB-8089-5821DA852C9F}" presName="parentText" presStyleLbl="node1" presStyleIdx="0" presStyleCnt="5" custScaleX="277778">
        <dgm:presLayoutVars>
          <dgm:chMax val="1"/>
          <dgm:bulletEnabled val="1"/>
        </dgm:presLayoutVars>
      </dgm:prSet>
      <dgm:spPr/>
    </dgm:pt>
    <dgm:pt modelId="{222B4110-6143-4708-AB20-9CEFD4F1FDAC}" type="pres">
      <dgm:prSet presAssocID="{832E6A7F-17AF-42EC-95F7-E7AC5A69335D}" presName="sp" presStyleCnt="0"/>
      <dgm:spPr/>
    </dgm:pt>
    <dgm:pt modelId="{E9F90E02-BBBC-486C-A5AA-F4D061D714F8}" type="pres">
      <dgm:prSet presAssocID="{A7EEA578-58DC-4FB2-A3DF-B2EF3B6CAB14}" presName="linNode" presStyleCnt="0"/>
      <dgm:spPr/>
    </dgm:pt>
    <dgm:pt modelId="{AE535637-2FC3-413D-82AA-56F5258D7635}" type="pres">
      <dgm:prSet presAssocID="{A7EEA578-58DC-4FB2-A3DF-B2EF3B6CAB14}" presName="parentText" presStyleLbl="node1" presStyleIdx="1" presStyleCnt="5" custScaleX="114741">
        <dgm:presLayoutVars>
          <dgm:chMax val="1"/>
          <dgm:bulletEnabled val="1"/>
        </dgm:presLayoutVars>
      </dgm:prSet>
      <dgm:spPr/>
    </dgm:pt>
    <dgm:pt modelId="{48920DEE-F860-4481-99BF-74143D7A08CF}" type="pres">
      <dgm:prSet presAssocID="{9C8E77A8-4F88-404D-8127-577908061176}" presName="sp" presStyleCnt="0"/>
      <dgm:spPr/>
    </dgm:pt>
    <dgm:pt modelId="{F2389808-8DA2-4945-B86C-F6EB650DC742}" type="pres">
      <dgm:prSet presAssocID="{91454215-12D7-4CF5-AC46-0F464418197F}" presName="linNode" presStyleCnt="0"/>
      <dgm:spPr/>
    </dgm:pt>
    <dgm:pt modelId="{81BBEA1D-2D01-42E8-8620-54EA6BE76204}" type="pres">
      <dgm:prSet presAssocID="{91454215-12D7-4CF5-AC46-0F464418197F}" presName="parentText" presStyleLbl="node1" presStyleIdx="2" presStyleCnt="5" custScaleX="114741" custLinFactNeighborX="48124" custLinFactNeighborY="3358">
        <dgm:presLayoutVars>
          <dgm:chMax val="1"/>
          <dgm:bulletEnabled val="1"/>
        </dgm:presLayoutVars>
      </dgm:prSet>
      <dgm:spPr/>
    </dgm:pt>
    <dgm:pt modelId="{3176A083-377B-4558-B667-0DB74628AB15}" type="pres">
      <dgm:prSet presAssocID="{DF6B72D8-0B04-49EC-B31E-6C5DCF2249DA}" presName="sp" presStyleCnt="0"/>
      <dgm:spPr/>
    </dgm:pt>
    <dgm:pt modelId="{365C003F-C824-47B1-B5D5-8AC48EEDFE7F}" type="pres">
      <dgm:prSet presAssocID="{3FF31FD3-1649-4FE7-A8FB-FCD850015F5A}" presName="linNode" presStyleCnt="0"/>
      <dgm:spPr/>
    </dgm:pt>
    <dgm:pt modelId="{2A10A517-FA2F-4E13-9761-88060477DCEA}" type="pres">
      <dgm:prSet presAssocID="{3FF31FD3-1649-4FE7-A8FB-FCD850015F5A}" presName="parentText" presStyleLbl="node1" presStyleIdx="3" presStyleCnt="5" custScaleX="114741" custLinFactX="5272" custLinFactNeighborX="100000" custLinFactNeighborY="3321">
        <dgm:presLayoutVars>
          <dgm:chMax val="1"/>
          <dgm:bulletEnabled val="1"/>
        </dgm:presLayoutVars>
      </dgm:prSet>
      <dgm:spPr/>
    </dgm:pt>
    <dgm:pt modelId="{DA768309-23B7-4DA6-A5E8-6B95CEC9C696}" type="pres">
      <dgm:prSet presAssocID="{1CC25190-E6BC-4ACA-A01E-B56260DCE8F0}" presName="sp" presStyleCnt="0"/>
      <dgm:spPr/>
    </dgm:pt>
    <dgm:pt modelId="{E18BEAD0-24E2-46BA-8BC8-28401BA369EA}" type="pres">
      <dgm:prSet presAssocID="{E08370B7-CF7F-4F24-9EFA-B3BBE59A75D2}" presName="linNode" presStyleCnt="0"/>
      <dgm:spPr/>
    </dgm:pt>
    <dgm:pt modelId="{022B741F-342B-46DE-B975-868C8B166780}" type="pres">
      <dgm:prSet presAssocID="{E08370B7-CF7F-4F24-9EFA-B3BBE59A75D2}" presName="parentText" presStyleLbl="node1" presStyleIdx="4" presStyleCnt="5" custScaleX="114741" custLinFactX="60314" custLinFactNeighborX="100000" custLinFactNeighborY="6715">
        <dgm:presLayoutVars>
          <dgm:chMax val="1"/>
          <dgm:bulletEnabled val="1"/>
        </dgm:presLayoutVars>
      </dgm:prSet>
      <dgm:spPr/>
    </dgm:pt>
  </dgm:ptLst>
  <dgm:cxnLst>
    <dgm:cxn modelId="{C070F722-8132-4F99-9E54-BDD82E77CDD8}" type="presOf" srcId="{E62DD37F-BA29-46EB-8089-5821DA852C9F}" destId="{B5DA073C-6EDC-4BA1-9233-436E46BA73B3}" srcOrd="0" destOrd="0" presId="urn:microsoft.com/office/officeart/2005/8/layout/vList5"/>
    <dgm:cxn modelId="{33DE4839-E40D-44E0-8A1C-38FE038CEE52}" srcId="{8D5961C2-7A65-4595-9448-B29D8CF6BAE4}" destId="{3FF31FD3-1649-4FE7-A8FB-FCD850015F5A}" srcOrd="3" destOrd="0" parTransId="{702A7A02-B4F2-4F32-B627-1018617CBF2D}" sibTransId="{1CC25190-E6BC-4ACA-A01E-B56260DCE8F0}"/>
    <dgm:cxn modelId="{0F2F4D39-B767-46D7-B1E1-1CFC96F45445}" type="presOf" srcId="{E08370B7-CF7F-4F24-9EFA-B3BBE59A75D2}" destId="{022B741F-342B-46DE-B975-868C8B166780}" srcOrd="0" destOrd="0" presId="urn:microsoft.com/office/officeart/2005/8/layout/vList5"/>
    <dgm:cxn modelId="{EEE29B29-FC78-4D53-A069-3C9C76F7071D}" type="presOf" srcId="{A7EEA578-58DC-4FB2-A3DF-B2EF3B6CAB14}" destId="{AE535637-2FC3-413D-82AA-56F5258D7635}" srcOrd="0" destOrd="0" presId="urn:microsoft.com/office/officeart/2005/8/layout/vList5"/>
    <dgm:cxn modelId="{C9027C40-2AB3-4AB6-855A-29DAF37005DE}" type="presOf" srcId="{8D5961C2-7A65-4595-9448-B29D8CF6BAE4}" destId="{26D82825-423B-4170-AA8D-1D69F2B7375D}" srcOrd="0" destOrd="0" presId="urn:microsoft.com/office/officeart/2005/8/layout/vList5"/>
    <dgm:cxn modelId="{AEA3C57E-2540-4FAD-8C34-3B229E5DC2AD}" type="presOf" srcId="{91454215-12D7-4CF5-AC46-0F464418197F}" destId="{81BBEA1D-2D01-42E8-8620-54EA6BE76204}" srcOrd="0" destOrd="0" presId="urn:microsoft.com/office/officeart/2005/8/layout/vList5"/>
    <dgm:cxn modelId="{100C034B-FE8D-472F-AC76-A27944BF7C90}" type="presOf" srcId="{3FF31FD3-1649-4FE7-A8FB-FCD850015F5A}" destId="{2A10A517-FA2F-4E13-9761-88060477DCEA}" srcOrd="0" destOrd="0" presId="urn:microsoft.com/office/officeart/2005/8/layout/vList5"/>
    <dgm:cxn modelId="{BAEE907E-9F28-49F9-85D9-F61E727812DE}" srcId="{8D5961C2-7A65-4595-9448-B29D8CF6BAE4}" destId="{91454215-12D7-4CF5-AC46-0F464418197F}" srcOrd="2" destOrd="0" parTransId="{3B14D0D0-8208-4B21-9EAF-0F56A94B8EF3}" sibTransId="{DF6B72D8-0B04-49EC-B31E-6C5DCF2249DA}"/>
    <dgm:cxn modelId="{8782C07B-FC11-4CA3-BA88-29CE5242A5FE}" srcId="{8D5961C2-7A65-4595-9448-B29D8CF6BAE4}" destId="{E62DD37F-BA29-46EB-8089-5821DA852C9F}" srcOrd="0" destOrd="0" parTransId="{BA2AA6CF-F70D-4A57-93F8-A994F79C45E4}" sibTransId="{832E6A7F-17AF-42EC-95F7-E7AC5A69335D}"/>
    <dgm:cxn modelId="{356F9899-F1C5-41BA-A1D9-5E886A8AA882}" srcId="{8D5961C2-7A65-4595-9448-B29D8CF6BAE4}" destId="{E08370B7-CF7F-4F24-9EFA-B3BBE59A75D2}" srcOrd="4" destOrd="0" parTransId="{3542B6BE-577F-43BF-9C86-278BFDF286A2}" sibTransId="{DEF50D14-17CC-43FE-8314-21BE4CB1D157}"/>
    <dgm:cxn modelId="{09508337-B5FD-49CA-9F80-E275E78E7658}" srcId="{8D5961C2-7A65-4595-9448-B29D8CF6BAE4}" destId="{A7EEA578-58DC-4FB2-A3DF-B2EF3B6CAB14}" srcOrd="1" destOrd="0" parTransId="{A1B9CB6C-3FD7-4CEE-A795-1B052C29EE93}" sibTransId="{9C8E77A8-4F88-404D-8127-577908061176}"/>
    <dgm:cxn modelId="{A1BCEB85-B0AE-4BA1-A0C1-9DB8818F3F78}" type="presParOf" srcId="{26D82825-423B-4170-AA8D-1D69F2B7375D}" destId="{B989106D-247D-47A4-9F2A-8E59A041B8D9}" srcOrd="0" destOrd="0" presId="urn:microsoft.com/office/officeart/2005/8/layout/vList5"/>
    <dgm:cxn modelId="{3EFEF1FE-754D-4125-871B-7B6C8DBA0525}" type="presParOf" srcId="{B989106D-247D-47A4-9F2A-8E59A041B8D9}" destId="{B5DA073C-6EDC-4BA1-9233-436E46BA73B3}" srcOrd="0" destOrd="0" presId="urn:microsoft.com/office/officeart/2005/8/layout/vList5"/>
    <dgm:cxn modelId="{C37864DA-7E36-41D2-85BF-D7DFBE8A1FC6}" type="presParOf" srcId="{26D82825-423B-4170-AA8D-1D69F2B7375D}" destId="{222B4110-6143-4708-AB20-9CEFD4F1FDAC}" srcOrd="1" destOrd="0" presId="urn:microsoft.com/office/officeart/2005/8/layout/vList5"/>
    <dgm:cxn modelId="{BE7F1694-2973-4761-9580-4DA85B6FC0A9}" type="presParOf" srcId="{26D82825-423B-4170-AA8D-1D69F2B7375D}" destId="{E9F90E02-BBBC-486C-A5AA-F4D061D714F8}" srcOrd="2" destOrd="0" presId="urn:microsoft.com/office/officeart/2005/8/layout/vList5"/>
    <dgm:cxn modelId="{6106657B-083B-4BC0-A1E6-4F8057845243}" type="presParOf" srcId="{E9F90E02-BBBC-486C-A5AA-F4D061D714F8}" destId="{AE535637-2FC3-413D-82AA-56F5258D7635}" srcOrd="0" destOrd="0" presId="urn:microsoft.com/office/officeart/2005/8/layout/vList5"/>
    <dgm:cxn modelId="{C5A8280B-9985-403D-842B-32D5C0D2DE6F}" type="presParOf" srcId="{26D82825-423B-4170-AA8D-1D69F2B7375D}" destId="{48920DEE-F860-4481-99BF-74143D7A08CF}" srcOrd="3" destOrd="0" presId="urn:microsoft.com/office/officeart/2005/8/layout/vList5"/>
    <dgm:cxn modelId="{7A4A2A15-A880-4BDD-AC50-FC6E1FE73B37}" type="presParOf" srcId="{26D82825-423B-4170-AA8D-1D69F2B7375D}" destId="{F2389808-8DA2-4945-B86C-F6EB650DC742}" srcOrd="4" destOrd="0" presId="urn:microsoft.com/office/officeart/2005/8/layout/vList5"/>
    <dgm:cxn modelId="{599AF6B3-7E51-40C2-ABC9-0941DC77228B}" type="presParOf" srcId="{F2389808-8DA2-4945-B86C-F6EB650DC742}" destId="{81BBEA1D-2D01-42E8-8620-54EA6BE76204}" srcOrd="0" destOrd="0" presId="urn:microsoft.com/office/officeart/2005/8/layout/vList5"/>
    <dgm:cxn modelId="{E9F03556-51DE-41DA-A27D-625E7722477F}" type="presParOf" srcId="{26D82825-423B-4170-AA8D-1D69F2B7375D}" destId="{3176A083-377B-4558-B667-0DB74628AB15}" srcOrd="5" destOrd="0" presId="urn:microsoft.com/office/officeart/2005/8/layout/vList5"/>
    <dgm:cxn modelId="{C65D9477-FB79-45AD-81D8-E2AFFEBDA71C}" type="presParOf" srcId="{26D82825-423B-4170-AA8D-1D69F2B7375D}" destId="{365C003F-C824-47B1-B5D5-8AC48EEDFE7F}" srcOrd="6" destOrd="0" presId="urn:microsoft.com/office/officeart/2005/8/layout/vList5"/>
    <dgm:cxn modelId="{F6534C0B-1EF5-49E1-A760-9C2F71FEB15C}" type="presParOf" srcId="{365C003F-C824-47B1-B5D5-8AC48EEDFE7F}" destId="{2A10A517-FA2F-4E13-9761-88060477DCEA}" srcOrd="0" destOrd="0" presId="urn:microsoft.com/office/officeart/2005/8/layout/vList5"/>
    <dgm:cxn modelId="{A105A1D2-07DA-49D3-9758-917301694F02}" type="presParOf" srcId="{26D82825-423B-4170-AA8D-1D69F2B7375D}" destId="{DA768309-23B7-4DA6-A5E8-6B95CEC9C696}" srcOrd="7" destOrd="0" presId="urn:microsoft.com/office/officeart/2005/8/layout/vList5"/>
    <dgm:cxn modelId="{FBE55BB5-BE31-40CE-BD6A-C1E413EABEC0}" type="presParOf" srcId="{26D82825-423B-4170-AA8D-1D69F2B7375D}" destId="{E18BEAD0-24E2-46BA-8BC8-28401BA369EA}" srcOrd="8" destOrd="0" presId="urn:microsoft.com/office/officeart/2005/8/layout/vList5"/>
    <dgm:cxn modelId="{F5356D7E-F05D-4F7A-A231-283F14D66306}" type="presParOf" srcId="{E18BEAD0-24E2-46BA-8BC8-28401BA369EA}" destId="{022B741F-342B-46DE-B975-868C8B16678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6BCCCD8-1844-4C4B-9745-E92AA7790DA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/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/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40449-FA28-47F6-BB0D-2F8BB466C035}">
      <dsp:nvSpPr>
        <dsp:cNvPr id="0" name=""/>
        <dsp:cNvSpPr/>
      </dsp:nvSpPr>
      <dsp:spPr>
        <a:xfrm>
          <a:off x="5618" y="602"/>
          <a:ext cx="11478645" cy="1336805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Основной </a:t>
          </a:r>
          <a:r>
            <a:rPr lang="ru-RU" sz="2000" b="1" kern="1200" dirty="0" smtClean="0">
              <a:solidFill>
                <a:srgbClr val="FFFF00"/>
              </a:solidFill>
              <a:latin typeface="Comic Sans MS" pitchFamily="66" charset="0"/>
            </a:rPr>
            <a:t>формой</a:t>
          </a:r>
          <a:r>
            <a:rPr lang="ru-RU" sz="1400" b="1" kern="1200" dirty="0" smtClean="0">
              <a:solidFill>
                <a:srgbClr val="FFFF00"/>
              </a:solidFill>
              <a:latin typeface="Comic Sans MS" pitchFamily="66" charset="0"/>
            </a:rPr>
            <a:t> </a:t>
          </a:r>
          <a:r>
            <a:rPr lang="ru-RU" sz="1400" b="1" kern="1200" dirty="0" smtClean="0">
              <a:latin typeface="Comic Sans MS" pitchFamily="66" charset="0"/>
            </a:rPr>
            <a:t>коррекционного обучения в детском саду являются логопедические занятия, на которых систематически осуществляется развитие всех компонентов речи и подготовка к школе. Программа воспитания и обучения детей с нарушениями речи предполагает решение коррекционных задач в форме :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- фронтальных;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- индивидуальных.</a:t>
          </a:r>
          <a:endParaRPr lang="ru-RU" sz="1400" b="1" kern="1200" dirty="0">
            <a:latin typeface="Comic Sans MS" pitchFamily="66" charset="0"/>
          </a:endParaRPr>
        </a:p>
      </dsp:txBody>
      <dsp:txXfrm>
        <a:off x="70875" y="65859"/>
        <a:ext cx="11348131" cy="1206291"/>
      </dsp:txXfrm>
    </dsp:sp>
    <dsp:sp modelId="{5F0C061F-205A-4644-87A8-4C95A860017B}">
      <dsp:nvSpPr>
        <dsp:cNvPr id="0" name=""/>
        <dsp:cNvSpPr/>
      </dsp:nvSpPr>
      <dsp:spPr>
        <a:xfrm>
          <a:off x="2310357" y="1386305"/>
          <a:ext cx="6894981" cy="680259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Основными </a:t>
          </a:r>
          <a:r>
            <a:rPr lang="ru-RU" sz="2000" b="1" kern="1200" dirty="0" smtClean="0">
              <a:solidFill>
                <a:srgbClr val="FFFF00"/>
              </a:solidFill>
              <a:latin typeface="Comic Sans MS" pitchFamily="66" charset="0"/>
            </a:rPr>
            <a:t>задачами</a:t>
          </a:r>
          <a:r>
            <a:rPr lang="ru-RU" sz="1400" b="1" kern="1200" dirty="0" smtClean="0">
              <a:latin typeface="Comic Sans MS" pitchFamily="66" charset="0"/>
            </a:rPr>
            <a:t> логопедических занятий являются:</a:t>
          </a:r>
          <a:endParaRPr lang="ru-RU" sz="1400" b="1" kern="1200" dirty="0">
            <a:latin typeface="Comic Sans MS" pitchFamily="66" charset="0"/>
          </a:endParaRPr>
        </a:p>
      </dsp:txBody>
      <dsp:txXfrm>
        <a:off x="2343565" y="1419513"/>
        <a:ext cx="6828565" cy="613843"/>
      </dsp:txXfrm>
    </dsp:sp>
    <dsp:sp modelId="{1A374263-06F7-4E04-8D00-6B90750A31AC}">
      <dsp:nvSpPr>
        <dsp:cNvPr id="0" name=""/>
        <dsp:cNvSpPr/>
      </dsp:nvSpPr>
      <dsp:spPr>
        <a:xfrm>
          <a:off x="3485279" y="2076129"/>
          <a:ext cx="4545137" cy="359149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1. Развитие понимания речи.</a:t>
          </a:r>
          <a:endParaRPr lang="ru-RU" sz="1400" b="1" kern="1200" dirty="0">
            <a:latin typeface="Comic Sans MS" pitchFamily="66" charset="0"/>
          </a:endParaRPr>
        </a:p>
      </dsp:txBody>
      <dsp:txXfrm>
        <a:off x="3502811" y="2093661"/>
        <a:ext cx="4510073" cy="324085"/>
      </dsp:txXfrm>
    </dsp:sp>
    <dsp:sp modelId="{A6CEA469-22F8-4B98-BFD8-1F341EDDBE78}">
      <dsp:nvSpPr>
        <dsp:cNvPr id="0" name=""/>
        <dsp:cNvSpPr/>
      </dsp:nvSpPr>
      <dsp:spPr>
        <a:xfrm>
          <a:off x="2726001" y="2445006"/>
          <a:ext cx="6063693" cy="387618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2. Обогащение, активизация словарного запаса речи.</a:t>
          </a:r>
          <a:endParaRPr lang="ru-RU" sz="1400" b="1" kern="1200" dirty="0">
            <a:latin typeface="Comic Sans MS" pitchFamily="66" charset="0"/>
          </a:endParaRPr>
        </a:p>
      </dsp:txBody>
      <dsp:txXfrm>
        <a:off x="2744923" y="2463928"/>
        <a:ext cx="6025849" cy="349774"/>
      </dsp:txXfrm>
    </dsp:sp>
    <dsp:sp modelId="{3D466DB0-B257-4C55-A210-E80A1C860EAF}">
      <dsp:nvSpPr>
        <dsp:cNvPr id="0" name=""/>
        <dsp:cNvSpPr/>
      </dsp:nvSpPr>
      <dsp:spPr>
        <a:xfrm>
          <a:off x="280765" y="2842237"/>
          <a:ext cx="10779424" cy="680259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3. Совершенствование грамматического строя речи, формирование практических навыков словообразования и словоизменения; умение употреблять простые распространенные предложения.</a:t>
          </a:r>
          <a:endParaRPr lang="ru-RU" sz="1400" b="1" kern="1200" dirty="0">
            <a:latin typeface="Comic Sans MS" pitchFamily="66" charset="0"/>
          </a:endParaRPr>
        </a:p>
      </dsp:txBody>
      <dsp:txXfrm>
        <a:off x="313973" y="2875445"/>
        <a:ext cx="10713008" cy="613843"/>
      </dsp:txXfrm>
    </dsp:sp>
    <dsp:sp modelId="{A6F22341-F1CA-4976-993E-A11639DAE6B4}">
      <dsp:nvSpPr>
        <dsp:cNvPr id="0" name=""/>
        <dsp:cNvSpPr/>
      </dsp:nvSpPr>
      <dsp:spPr>
        <a:xfrm>
          <a:off x="5618" y="3564952"/>
          <a:ext cx="11504489" cy="680259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4. Формирование правильного произношения звуков, развитие фонематического слуха и восприятия; подготовка к усвоению элементарных навыков звукового анализа и синтеза.</a:t>
          </a:r>
          <a:endParaRPr lang="ru-RU" sz="1400" b="1" kern="1200" dirty="0">
            <a:latin typeface="Comic Sans MS" pitchFamily="66" charset="0"/>
          </a:endParaRPr>
        </a:p>
      </dsp:txBody>
      <dsp:txXfrm>
        <a:off x="38826" y="3598160"/>
        <a:ext cx="11438073" cy="613843"/>
      </dsp:txXfrm>
    </dsp:sp>
    <dsp:sp modelId="{8EE6D965-821F-41F1-B9AE-187BC9D8D25F}">
      <dsp:nvSpPr>
        <dsp:cNvPr id="0" name=""/>
        <dsp:cNvSpPr/>
      </dsp:nvSpPr>
      <dsp:spPr>
        <a:xfrm>
          <a:off x="5618" y="4271293"/>
          <a:ext cx="11504489" cy="680259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5. Развитие мелкой моторики рук, т.е. движений пальчиков (учеными доказано, что развитие мелких движений пальчиков взаимосвязано с развитием речевых зон головного мозга); подготовка руки к письму.</a:t>
          </a:r>
          <a:endParaRPr lang="ru-RU" sz="1400" b="1" kern="1200" dirty="0">
            <a:latin typeface="Comic Sans MS" pitchFamily="66" charset="0"/>
          </a:endParaRPr>
        </a:p>
      </dsp:txBody>
      <dsp:txXfrm>
        <a:off x="38826" y="4304501"/>
        <a:ext cx="11438073" cy="613843"/>
      </dsp:txXfrm>
    </dsp:sp>
    <dsp:sp modelId="{4C3E6448-F566-4800-A155-5DDBA4E88E73}">
      <dsp:nvSpPr>
        <dsp:cNvPr id="0" name=""/>
        <dsp:cNvSpPr/>
      </dsp:nvSpPr>
      <dsp:spPr>
        <a:xfrm>
          <a:off x="11236" y="5027007"/>
          <a:ext cx="11504489" cy="875970"/>
        </a:xfrm>
        <a:prstGeom prst="roundRec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6. Обучение детей самостоятельному высказыванию. На основе сформированных навыков использования различных типов предложений у детей вырабатывается умение передавать впечатления об увиденном, о событиях окружающей действительности, в логической последовательности пересказывать содержание сюжетных картин и их серий, составлять рассказы-описания.</a:t>
          </a:r>
          <a:endParaRPr lang="ru-RU" sz="1400" b="1" kern="1200" dirty="0">
            <a:latin typeface="Comic Sans MS" pitchFamily="66" charset="0"/>
          </a:endParaRPr>
        </a:p>
      </dsp:txBody>
      <dsp:txXfrm>
        <a:off x="53997" y="5069768"/>
        <a:ext cx="11418967" cy="790448"/>
      </dsp:txXfrm>
    </dsp:sp>
    <dsp:sp modelId="{D7CED456-966E-42C0-9192-F615DF16B6B4}">
      <dsp:nvSpPr>
        <dsp:cNvPr id="0" name=""/>
        <dsp:cNvSpPr/>
      </dsp:nvSpPr>
      <dsp:spPr>
        <a:xfrm>
          <a:off x="1365022" y="5912236"/>
          <a:ext cx="9399582" cy="680259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Comic Sans MS" pitchFamily="66" charset="0"/>
            </a:rPr>
            <a:t>7. Совершенствование просодической стороны речи, включающее выработку дикции, выразительности речи, правильного дыхания, работу над правильным ударением, темпом речи</a:t>
          </a:r>
          <a:r>
            <a:rPr lang="ru-RU" sz="600" b="1" kern="1200" dirty="0" smtClean="0">
              <a:latin typeface="Comic Sans MS" pitchFamily="66" charset="0"/>
            </a:rPr>
            <a:t>.</a:t>
          </a:r>
          <a:endParaRPr lang="ru-RU" sz="600" b="1" kern="1200" dirty="0">
            <a:latin typeface="Comic Sans MS" pitchFamily="66" charset="0"/>
          </a:endParaRPr>
        </a:p>
      </dsp:txBody>
      <dsp:txXfrm>
        <a:off x="1398230" y="5945444"/>
        <a:ext cx="9333166" cy="6138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A073C-6EDC-4BA1-9233-436E46BA73B3}">
      <dsp:nvSpPr>
        <dsp:cNvPr id="0" name=""/>
        <dsp:cNvSpPr/>
      </dsp:nvSpPr>
      <dsp:spPr>
        <a:xfrm>
          <a:off x="5716" y="2796"/>
          <a:ext cx="11705356" cy="1222710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>Фронтальные занятия в зависимости от возрастной группы, конкретных задач и этапов коррекции речи подразделяются на следующие типы: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65404" y="62484"/>
        <a:ext cx="11585980" cy="1103334"/>
      </dsp:txXfrm>
    </dsp:sp>
    <dsp:sp modelId="{AE535637-2FC3-413D-82AA-56F5258D7635}">
      <dsp:nvSpPr>
        <dsp:cNvPr id="0" name=""/>
        <dsp:cNvSpPr/>
      </dsp:nvSpPr>
      <dsp:spPr>
        <a:xfrm>
          <a:off x="5716" y="1286642"/>
          <a:ext cx="4839825" cy="1222710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>1. Занятия по формированию фонетико – фонематической стороны речи.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65404" y="1346330"/>
        <a:ext cx="4720449" cy="1103334"/>
      </dsp:txXfrm>
    </dsp:sp>
    <dsp:sp modelId="{81BBEA1D-2D01-42E8-8620-54EA6BE76204}">
      <dsp:nvSpPr>
        <dsp:cNvPr id="0" name=""/>
        <dsp:cNvSpPr/>
      </dsp:nvSpPr>
      <dsp:spPr>
        <a:xfrm>
          <a:off x="2035607" y="2611547"/>
          <a:ext cx="4839825" cy="122271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>2. Занятия по формированию и развитию связной речи.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2095295" y="2671235"/>
        <a:ext cx="4720449" cy="1103334"/>
      </dsp:txXfrm>
    </dsp:sp>
    <dsp:sp modelId="{2A10A517-FA2F-4E13-9761-88060477DCEA}">
      <dsp:nvSpPr>
        <dsp:cNvPr id="0" name=""/>
        <dsp:cNvSpPr/>
      </dsp:nvSpPr>
      <dsp:spPr>
        <a:xfrm>
          <a:off x="4446135" y="3894941"/>
          <a:ext cx="4839825" cy="122271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>3. Занятия лексические с элементами грамматики.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4505823" y="3954629"/>
        <a:ext cx="4720449" cy="1103334"/>
      </dsp:txXfrm>
    </dsp:sp>
    <dsp:sp modelId="{022B741F-342B-46DE-B975-868C8B166780}">
      <dsp:nvSpPr>
        <dsp:cNvPr id="0" name=""/>
        <dsp:cNvSpPr/>
      </dsp:nvSpPr>
      <dsp:spPr>
        <a:xfrm>
          <a:off x="6767831" y="5140978"/>
          <a:ext cx="4839825" cy="1222710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  <a:latin typeface="Comic Sans MS" pitchFamily="66" charset="0"/>
            </a:rPr>
            <a:t>4. Занятия по формированию лексико – грамматических категорий.</a:t>
          </a:r>
          <a:endParaRPr lang="ru-RU" sz="14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6827519" y="5200666"/>
        <a:ext cx="4720449" cy="11033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4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microsoft.com/office/2007/relationships/hdphoto" Target="../media/hdphoto5.wdp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24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microsoft.com/office/2007/relationships/hdphoto" Target="../media/hdphoto3.wdp"/><Relationship Id="rId5" Type="http://schemas.openxmlformats.org/officeDocument/2006/relationships/diagramLayout" Target="../diagrams/layout3.xml"/><Relationship Id="rId10" Type="http://schemas.openxmlformats.org/officeDocument/2006/relationships/image" Target="../media/image9.png"/><Relationship Id="rId4" Type="http://schemas.openxmlformats.org/officeDocument/2006/relationships/diagramData" Target="../diagrams/data3.xml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678868267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628293" y="3358703"/>
            <a:ext cx="4747846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6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ЛОГОПЕДИЧЕСКИЕ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ЗАНЯТИЯ</a:t>
            </a:r>
            <a:endParaRPr lang="ru-RU" sz="28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1" r="7323" b="20531"/>
          <a:stretch/>
        </p:blipFill>
        <p:spPr bwMode="auto">
          <a:xfrm>
            <a:off x="8062176" y="250122"/>
            <a:ext cx="3927314" cy="391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User\Desktop\конкурс\IMG_20231103_115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66" y="3145495"/>
            <a:ext cx="2547986" cy="339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4073" y="627203"/>
            <a:ext cx="3505200" cy="533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Индивидуальная работа строится с постепенным усложнением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лексического материала,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переходом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от простых видов речевой деятельности к более сложным – от элементарного повторения слов за логопедом, к называнию предметов, описанию, стихам, пересказам, составлению рассказов по картинкам.</a:t>
            </a:r>
          </a:p>
        </p:txBody>
      </p:sp>
      <p:pic>
        <p:nvPicPr>
          <p:cNvPr id="2052" name="Picture 4" descr="Логопед картинки - 72 фото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391" y="250122"/>
            <a:ext cx="4072612" cy="289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Международный день логопеда - БУ &quot;Сургутская городская клиническая  поликлиника №2&quot;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44" b="97046" l="2000" r="95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345" y="3374832"/>
            <a:ext cx="4265895" cy="337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02138715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266" name="Picture 2" descr="C:\Users\User\Desktop\конкурс\IMG_508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0" r="3322" b="2731"/>
          <a:stretch/>
        </p:blipFill>
        <p:spPr bwMode="auto">
          <a:xfrm>
            <a:off x="6096000" y="217476"/>
            <a:ext cx="3229890" cy="345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User\Desktop\конкурс\IMG_20231128_113214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92" b="18346"/>
          <a:stretch/>
        </p:blipFill>
        <p:spPr bwMode="auto">
          <a:xfrm>
            <a:off x="5414555" y="4014650"/>
            <a:ext cx="5066576" cy="256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User\Desktop\конкурс\20231219_09161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3" t="21149" r="5411" b="5525"/>
          <a:stretch/>
        </p:blipFill>
        <p:spPr bwMode="auto">
          <a:xfrm rot="5400000">
            <a:off x="2358308" y="426400"/>
            <a:ext cx="3519288" cy="298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для логопеда - 73 фото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1553"/>
            <a:ext cx="4350572" cy="470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езентация по логопедии - фото и картинки abrakadabra.fun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21" b="98750" l="375" r="98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889" y="705077"/>
            <a:ext cx="2827827" cy="339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350" y="424543"/>
            <a:ext cx="819934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Благодарим за внимание!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  <p:pic>
        <p:nvPicPr>
          <p:cNvPr id="4098" name="Picture 2" descr="Клипарт дети на прозрачном фоне - 88 фот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28" y="175770"/>
            <a:ext cx="10648972" cy="668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64107321"/>
              </p:ext>
            </p:extLst>
          </p:nvPr>
        </p:nvGraphicFramePr>
        <p:xfrm>
          <a:off x="338137" y="97972"/>
          <a:ext cx="11515726" cy="6634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2" name="Picture 2" descr="Упражнение «Улыбка» Упражнение «Хоботок» Учитель - логопед МБДОУ №4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712">
            <a:off x="437486" y="1571625"/>
            <a:ext cx="2225884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Упражнение «Улыбка» Упражнение «Хоботок» Учитель - логопед МБДОУ №4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7042">
            <a:off x="9497119" y="1589374"/>
            <a:ext cx="2225884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726" y="-134270"/>
            <a:ext cx="12444651" cy="699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конкурс\IMG_20230522_0918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t="23555" r="3730" b="20294"/>
          <a:stretch/>
        </p:blipFill>
        <p:spPr bwMode="auto">
          <a:xfrm>
            <a:off x="3619499" y="1391839"/>
            <a:ext cx="8417071" cy="403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8408" y="334736"/>
            <a:ext cx="30343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Подгрупповая </a:t>
            </a:r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работа логопеда с детьми.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Работа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выстраивается с учетом коррекционных потребностей детей и их индивидуальных особенностей. В основном включает в себя задания по формированию лексико-грамматических средств и связной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речи.</a:t>
            </a:r>
            <a:endParaRPr lang="ru-RU" sz="2000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4314" y="264634"/>
            <a:ext cx="8542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</a:rPr>
              <a:t>Фронтальные занятия</a:t>
            </a:r>
            <a:endParaRPr lang="ru-RU" sz="40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6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конкурс\IMG_20231128_11084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0" b="2624"/>
          <a:stretch/>
        </p:blipFill>
        <p:spPr bwMode="auto">
          <a:xfrm>
            <a:off x="430529" y="528636"/>
            <a:ext cx="5474971" cy="318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конкурс\IMG_20240321_095020_5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74" r="18070" b="24933"/>
          <a:stretch/>
        </p:blipFill>
        <p:spPr bwMode="auto">
          <a:xfrm>
            <a:off x="6350000" y="1311854"/>
            <a:ext cx="5032375" cy="47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0530" y="3992336"/>
            <a:ext cx="547497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Данный вид занятий формирует у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детей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умение войти в общий темп работы, следовать общим инструкциям, ориентироваться на лучшие образцы речи.</a:t>
            </a:r>
          </a:p>
        </p:txBody>
      </p:sp>
    </p:spTree>
    <p:extLst>
      <p:ext uri="{BB962C8B-B14F-4D97-AF65-F5344CB8AC3E}">
        <p14:creationId xmlns:p14="http://schemas.microsoft.com/office/powerpoint/2010/main" val="332689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конкурс\IMG_20240321_091251_7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7" t="22933" r="2631" b="7894"/>
          <a:stretch/>
        </p:blipFill>
        <p:spPr bwMode="auto">
          <a:xfrm>
            <a:off x="7299316" y="1559485"/>
            <a:ext cx="4342955" cy="253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66163450"/>
              </p:ext>
            </p:extLst>
          </p:nvPr>
        </p:nvGraphicFramePr>
        <p:xfrm>
          <a:off x="399011" y="249382"/>
          <a:ext cx="11716789" cy="6363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42" name="Picture 2" descr="C:\Users\User\Desktop\конкурс\IMG_20231129_09062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9" y="3542337"/>
            <a:ext cx="2402411" cy="320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ебенок не говорит, а только показывает пальцем и мычит | Моя мама-логопед  | Дзен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7917" l="3226" r="956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210" y="3542337"/>
            <a:ext cx="1740860" cy="336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51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User\Desktop\конкурс\IMG_50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7" t="2359" r="3158"/>
          <a:stretch/>
        </p:blipFill>
        <p:spPr bwMode="auto">
          <a:xfrm>
            <a:off x="1779814" y="2988063"/>
            <a:ext cx="4396195" cy="350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конкурс\IMG_507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32"/>
          <a:stretch/>
        </p:blipFill>
        <p:spPr bwMode="auto">
          <a:xfrm>
            <a:off x="7080069" y="690677"/>
            <a:ext cx="4756963" cy="548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5750" y="220436"/>
            <a:ext cx="6611439" cy="303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 нашем детском саду 4 логопедических групп: младшая, средняя, старшая и подготовительная к школе.</a:t>
            </a:r>
          </a:p>
          <a:p>
            <a:pPr algn="just">
              <a:lnSpc>
                <a:spcPct val="114000"/>
              </a:lnSpc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младших группах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на фронтальных занятиях основной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упор в работе логопеда делается на обогащение словаря детей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На подгрупповых занятиях в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старших группах на 1 место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выходит изучение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лексико – грамматических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категорий.</a:t>
            </a:r>
            <a:endParaRPr lang="ru-RU" b="1" dirty="0">
              <a:solidFill>
                <a:srgbClr val="00206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конкурс\IMG-20240321-WA00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9" t="18019" b="20009"/>
          <a:stretch/>
        </p:blipFill>
        <p:spPr bwMode="auto">
          <a:xfrm>
            <a:off x="485729" y="892370"/>
            <a:ext cx="4391071" cy="5693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292436" y="1106052"/>
            <a:ext cx="6373091" cy="5678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Индивидуальное логопедическое занятие – это специально организованное и структурированное занятие, проводимое логопедом с конкретным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ребенком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. Целью индивидуального логопедического занятия является коррекция и развитие речевых навыков и умений у данного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ребенка.</a:t>
            </a:r>
          </a:p>
          <a:p>
            <a:pPr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Основная задача индивидуальных занятий заключается в первоначальном формировании звуковой стороны речи, что включает в себя комплекс подготовительных артикуляционных упражнений, коррекцию произношения дефектных звуков, слоговой структуры слова, развитие фонематического слуха и формирование фонематического восприятия.</a:t>
            </a:r>
          </a:p>
          <a:p>
            <a:pPr>
              <a:lnSpc>
                <a:spcPct val="114000"/>
              </a:lnSpc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09455" y="307595"/>
            <a:ext cx="63583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Индивидуальные занятия</a:t>
            </a:r>
            <a:endParaRPr lang="ru-RU" sz="32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конкурс\IMG_5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9564" y="1169246"/>
            <a:ext cx="5726334" cy="429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конкурс\17112113274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" t="20324" r="-180" b="12569"/>
          <a:stretch/>
        </p:blipFill>
        <p:spPr bwMode="auto">
          <a:xfrm>
            <a:off x="6048056" y="453454"/>
            <a:ext cx="4711396" cy="421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86399" y="4668982"/>
            <a:ext cx="643345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Игра является одним из основных методов работы на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индивидуальных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занятиях. Игровой подход позволяет создать положительную и мотивирующую атмосферу, в которой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ребенку интересно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 увлекательно развивать свою речь.</a:t>
            </a:r>
          </a:p>
        </p:txBody>
      </p:sp>
    </p:spTree>
    <p:extLst>
      <p:ext uri="{BB962C8B-B14F-4D97-AF65-F5344CB8AC3E}">
        <p14:creationId xmlns:p14="http://schemas.microsoft.com/office/powerpoint/2010/main" val="899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721" y="465082"/>
            <a:ext cx="5959681" cy="417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User\Desktop\конкурс\IMG_20230427_10224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2" t="25586" r="12210" b="28501"/>
          <a:stretch/>
        </p:blipFill>
        <p:spPr bwMode="auto">
          <a:xfrm>
            <a:off x="484909" y="465082"/>
            <a:ext cx="5167745" cy="417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8864" y="5134742"/>
            <a:ext cx="10730409" cy="1495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Индивидуальные занятия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включают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в себя следующие этапы: во – первых, это артикуляционная гимнастика,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затем дыхательная гимнастика, затем пальчиковая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гимнастика, затем идет работа по постановке или автоматизации звука. Лексический материал </a:t>
            </a:r>
            <a:r>
              <a:rPr lang="ru-RU" sz="2000" b="1" dirty="0" smtClean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содержит </a:t>
            </a:r>
            <a:r>
              <a:rPr lang="ru-RU" sz="2000" b="1" dirty="0">
                <a:solidFill>
                  <a:srgbClr val="002060"/>
                </a:solidFill>
                <a:latin typeface="Comic Sans MS" pitchFamily="66" charset="0"/>
                <a:cs typeface="Times New Roman" panose="02020603050405020304" pitchFamily="18" charset="0"/>
              </a:rPr>
              <a:t>максимальное количество закрепляемых звуков. </a:t>
            </a:r>
          </a:p>
        </p:txBody>
      </p:sp>
    </p:spTree>
    <p:extLst>
      <p:ext uri="{BB962C8B-B14F-4D97-AF65-F5344CB8AC3E}">
        <p14:creationId xmlns:p14="http://schemas.microsoft.com/office/powerpoint/2010/main" val="89961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567</Words>
  <Application>Microsoft Office PowerPoint</Application>
  <PresentationFormat>Произвольный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DIMASTA</cp:lastModifiedBy>
  <cp:revision>34</cp:revision>
  <dcterms:created xsi:type="dcterms:W3CDTF">2024-03-22T10:46:38Z</dcterms:created>
  <dcterms:modified xsi:type="dcterms:W3CDTF">2024-03-25T12:33:25Z</dcterms:modified>
</cp:coreProperties>
</file>